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notesMasterIdLst>
    <p:notesMasterId r:id="rId26"/>
  </p:notesMasterIdLst>
  <p:sldIdLst>
    <p:sldId id="293" r:id="rId2"/>
    <p:sldId id="256" r:id="rId3"/>
    <p:sldId id="257" r:id="rId4"/>
    <p:sldId id="259" r:id="rId5"/>
    <p:sldId id="271" r:id="rId6"/>
    <p:sldId id="263" r:id="rId7"/>
    <p:sldId id="261" r:id="rId8"/>
    <p:sldId id="262" r:id="rId9"/>
    <p:sldId id="275" r:id="rId10"/>
    <p:sldId id="280" r:id="rId11"/>
    <p:sldId id="281" r:id="rId12"/>
    <p:sldId id="282" r:id="rId13"/>
    <p:sldId id="283" r:id="rId14"/>
    <p:sldId id="297" r:id="rId15"/>
    <p:sldId id="288" r:id="rId16"/>
    <p:sldId id="277" r:id="rId17"/>
    <p:sldId id="286" r:id="rId18"/>
    <p:sldId id="292" r:id="rId19"/>
    <p:sldId id="291" r:id="rId20"/>
    <p:sldId id="294" r:id="rId21"/>
    <p:sldId id="285" r:id="rId22"/>
    <p:sldId id="296" r:id="rId23"/>
    <p:sldId id="287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D6F9F4-7DB9-45EE-AFF6-AC71E0BA83D5}" type="datetimeFigureOut">
              <a:rPr lang="ar-IQ" smtClean="0"/>
              <a:t>02/09/1445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2B5FFD-B4C7-478E-B9D3-04E2ED234C5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208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178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755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8011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273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0494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815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580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316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17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546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387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678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017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708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958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9655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528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9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40E8-EB6A-48E6-88FD-8A78F56F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poultry diseases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stage</a:t>
            </a:r>
            <a:endParaRPr lang="en-US" dirty="0"/>
          </a:p>
        </p:txBody>
      </p:sp>
      <p:pic>
        <p:nvPicPr>
          <p:cNvPr id="3" name="Picture 2" descr="Image result for university of basrah logo">
            <a:extLst>
              <a:ext uri="{FF2B5EF4-FFF2-40B4-BE49-F238E27FC236}">
                <a16:creationId xmlns:a16="http://schemas.microsoft.com/office/drawing/2014/main" id="{AC7C5791-C52E-4B1D-BD89-5A3170C37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6" y="382171"/>
            <a:ext cx="1221248" cy="12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A79385-C41B-4D2D-8EF9-5F00FB88E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847" y="382171"/>
            <a:ext cx="1371719" cy="1341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233AEE-6084-47DF-B65B-BA335D07147A}"/>
              </a:ext>
            </a:extLst>
          </p:cNvPr>
          <p:cNvSpPr txBox="1"/>
          <p:nvPr/>
        </p:nvSpPr>
        <p:spPr>
          <a:xfrm>
            <a:off x="3295834" y="3754332"/>
            <a:ext cx="6094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Azeez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Department of Pathology and Poultry 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College of Veterinary Medicine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Basrah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مربع نص 10">
            <a:extLst>
              <a:ext uri="{FF2B5EF4-FFF2-40B4-BE49-F238E27FC236}">
                <a16:creationId xmlns:a16="http://schemas.microsoft.com/office/drawing/2014/main" id="{0B74195D-D020-4B36-BFA9-FD286CC6B90B}"/>
              </a:ext>
            </a:extLst>
          </p:cNvPr>
          <p:cNvSpPr txBox="1"/>
          <p:nvPr/>
        </p:nvSpPr>
        <p:spPr>
          <a:xfrm>
            <a:off x="3048000" y="173437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</a:rPr>
              <a:t>Viral </a:t>
            </a:r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Diseases</a:t>
            </a:r>
            <a:endParaRPr lang="ar-IQ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1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207CF843-CF66-453E-95B8-94B6BBA19E40}"/>
              </a:ext>
            </a:extLst>
          </p:cNvPr>
          <p:cNvSpPr txBox="1"/>
          <p:nvPr/>
        </p:nvSpPr>
        <p:spPr>
          <a:xfrm>
            <a:off x="2314107" y="2321004"/>
            <a:ext cx="756378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Avian Influenza  (AI)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48093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38045598-74E3-47BE-9008-36C2AF179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524" y="5794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ar-IQ" altLang="ar-IQ" b="1" u="sng">
              <a:latin typeface="Times New Roman" panose="02020603050405020304" pitchFamily="18" charset="0"/>
            </a:endParaRP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9C9D4E4D-CB8C-4C27-83AA-F3AE75D5DC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1" y="452718"/>
            <a:ext cx="4000840" cy="801316"/>
          </a:xfr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en-US" altLang="ar-IQ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Avian Influenza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1B188-3E3D-4090-9497-B3AF26299BAE}"/>
              </a:ext>
            </a:extLst>
          </p:cNvPr>
          <p:cNvSpPr txBox="1"/>
          <p:nvPr/>
        </p:nvSpPr>
        <p:spPr>
          <a:xfrm>
            <a:off x="825623" y="2320049"/>
            <a:ext cx="8322815" cy="2222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  <a:buFontTx/>
              <a:buNone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Avian influenza (AI) is a viral disease characterized by</a:t>
            </a:r>
          </a:p>
          <a:p>
            <a:pPr algn="l" rtl="0">
              <a:lnSpc>
                <a:spcPct val="200000"/>
              </a:lnSpc>
              <a:buFontTx/>
              <a:buNone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-respiratory signs.</a:t>
            </a:r>
          </a:p>
          <a:p>
            <a:pPr algn="l" rtl="0">
              <a:lnSpc>
                <a:spcPct val="200000"/>
              </a:lnSpc>
              <a:buFontTx/>
              <a:buNone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-depression and reduced feed and water intake.</a:t>
            </a:r>
          </a:p>
          <a:p>
            <a:pPr algn="l" rtl="0">
              <a:lnSpc>
                <a:spcPct val="200000"/>
              </a:lnSpc>
              <a:buFontTx/>
              <a:buNone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-decline in egg production.</a:t>
            </a:r>
          </a:p>
        </p:txBody>
      </p:sp>
    </p:spTree>
    <p:extLst>
      <p:ext uri="{BB962C8B-B14F-4D97-AF65-F5344CB8AC3E}">
        <p14:creationId xmlns:p14="http://schemas.microsoft.com/office/powerpoint/2010/main" val="419198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38045598-74E3-47BE-9008-36C2AF179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524" y="5794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ar-IQ" altLang="ar-IQ" b="1" u="sng">
              <a:latin typeface="Times New Roman" panose="02020603050405020304" pitchFamily="18" charset="0"/>
            </a:endParaRP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9C9D4E4D-CB8C-4C27-83AA-F3AE75D5DC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1" y="452718"/>
            <a:ext cx="10881325" cy="801316"/>
          </a:xfr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en-US" altLang="ar-IQ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Avian Influenza  classified into two categories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61AC0-9C69-4CF0-9A1A-435DB6C8514B}"/>
              </a:ext>
            </a:extLst>
          </p:cNvPr>
          <p:cNvSpPr txBox="1"/>
          <p:nvPr/>
        </p:nvSpPr>
        <p:spPr>
          <a:xfrm>
            <a:off x="646111" y="1489053"/>
            <a:ext cx="8502327" cy="2776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  <a:buFontTx/>
              <a:buNone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  Low pathogenic (LPAI) that typically causes little or no clinical signs in birds.</a:t>
            </a:r>
          </a:p>
          <a:p>
            <a:pPr algn="l" rtl="0">
              <a:lnSpc>
                <a:spcPct val="200000"/>
              </a:lnSpc>
              <a:buFontTx/>
              <a:buNone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2- Highly pathogenic (HPAI) that can cause severe clinical signs and high mortality rates approach 90-100%. </a:t>
            </a:r>
          </a:p>
          <a:p>
            <a:pPr algn="l" rtl="0">
              <a:lnSpc>
                <a:spcPct val="200000"/>
              </a:lnSpc>
              <a:buFontTx/>
              <a:buNone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H5 , H7</a:t>
            </a:r>
          </a:p>
          <a:p>
            <a:pPr algn="l" rtl="0">
              <a:lnSpc>
                <a:spcPct val="200000"/>
              </a:lnSpc>
              <a:buFontTx/>
              <a:buNone/>
            </a:pPr>
            <a:endParaRPr lang="en-US" altLang="ar-IQ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1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38045598-74E3-47BE-9008-36C2AF179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524" y="5794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ar-IQ" altLang="ar-IQ" b="1" u="sng">
              <a:latin typeface="Times New Roman" panose="02020603050405020304" pitchFamily="18" charset="0"/>
            </a:endParaRP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9C9D4E4D-CB8C-4C27-83AA-F3AE75D5DC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1" y="452718"/>
            <a:ext cx="4000840" cy="801316"/>
          </a:xfr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en-US" altLang="ar-IQ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Etiology</a:t>
            </a: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B3BC2F43-E797-4046-AB60-B24134B92A1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822960" y="1567542"/>
            <a:ext cx="4000840" cy="4611189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>
              <a:lnSpc>
                <a:spcPct val="200000"/>
              </a:lnSpc>
              <a:buFontTx/>
              <a:buNone/>
            </a:pPr>
            <a:r>
              <a:rPr lang="en-US" altLang="ar-IQ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Avian influenza virus Orthomyxovirus</a:t>
            </a:r>
          </a:p>
          <a:p>
            <a:pPr algn="l" rtl="0">
              <a:lnSpc>
                <a:spcPct val="200000"/>
              </a:lnSpc>
              <a:buFontTx/>
              <a:buNone/>
            </a:pPr>
            <a:r>
              <a:rPr lang="fr-FR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surface </a:t>
            </a:r>
            <a:r>
              <a:rPr lang="fr-FR" altLang="ar-IQ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antigens</a:t>
            </a:r>
            <a:endParaRPr lang="fr-FR" altLang="ar-IQ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rtl="0">
              <a:lnSpc>
                <a:spcPct val="200000"/>
              </a:lnSpc>
              <a:buFontTx/>
              <a:buNone/>
            </a:pPr>
            <a:r>
              <a:rPr lang="fr-FR" altLang="ar-IQ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Hemagglutinin</a:t>
            </a:r>
            <a:r>
              <a:rPr lang="fr-FR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(H)</a:t>
            </a:r>
          </a:p>
          <a:p>
            <a:pPr algn="l" rtl="0">
              <a:lnSpc>
                <a:spcPct val="200000"/>
              </a:lnSpc>
              <a:buFontTx/>
              <a:buNone/>
            </a:pPr>
            <a:r>
              <a:rPr lang="fr-FR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Neuraminidase(N)</a:t>
            </a:r>
          </a:p>
          <a:p>
            <a:pPr algn="l" rtl="0">
              <a:lnSpc>
                <a:spcPct val="200000"/>
              </a:lnSpc>
              <a:buFontTx/>
              <a:buNone/>
            </a:pPr>
            <a:endParaRPr lang="en-US" altLang="ar-IQ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5002153-38B1-4150-A98F-076FA37F3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8" t="32476" r="43141" b="43265"/>
          <a:stretch/>
        </p:blipFill>
        <p:spPr>
          <a:xfrm flipH="1">
            <a:off x="5085144" y="1253244"/>
            <a:ext cx="6932057" cy="4351511"/>
          </a:xfrm>
          <a:prstGeom prst="rect">
            <a:avLst/>
          </a:prstGeom>
        </p:spPr>
      </p:pic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8667D554-0DE0-45F0-9D94-0FE4DEA69AB7}"/>
              </a:ext>
            </a:extLst>
          </p:cNvPr>
          <p:cNvCxnSpPr/>
          <p:nvPr/>
        </p:nvCxnSpPr>
        <p:spPr>
          <a:xfrm flipH="1">
            <a:off x="3048000" y="2946400"/>
            <a:ext cx="2873829" cy="1451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57FB0108-E3C9-414A-94CF-F66E59C9DE02}"/>
              </a:ext>
            </a:extLst>
          </p:cNvPr>
          <p:cNvCxnSpPr>
            <a:cxnSpLocks/>
          </p:cNvCxnSpPr>
          <p:nvPr/>
        </p:nvCxnSpPr>
        <p:spPr>
          <a:xfrm flipH="1">
            <a:off x="3048000" y="3049121"/>
            <a:ext cx="2873829" cy="1972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7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38045598-74E3-47BE-9008-36C2AF179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524" y="5794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ar-IQ" altLang="ar-IQ" b="1" u="sng">
              <a:latin typeface="Times New Roman" panose="02020603050405020304" pitchFamily="18" charset="0"/>
            </a:endParaRP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9C9D4E4D-CB8C-4C27-83AA-F3AE75D5DC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1" y="452718"/>
            <a:ext cx="6074003" cy="801316"/>
          </a:xfr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r>
              <a:rPr lang="en-US" altLang="ar-IQ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Avian influenza virus</a:t>
            </a:r>
            <a:br>
              <a:rPr lang="en-US" altLang="ar-IQ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altLang="ar-IQ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DFBC7-7293-4F17-B9FB-2AF10C150B48}"/>
              </a:ext>
            </a:extLst>
          </p:cNvPr>
          <p:cNvSpPr txBox="1"/>
          <p:nvPr/>
        </p:nvSpPr>
        <p:spPr>
          <a:xfrm>
            <a:off x="646111" y="1266748"/>
            <a:ext cx="8502327" cy="4328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  <a:buFontTx/>
              <a:buChar char="-"/>
            </a:pPr>
            <a:r>
              <a:rPr lang="en-US" altLang="ar-IQ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Transmission in Poultry </a:t>
            </a:r>
          </a:p>
          <a:p>
            <a:pPr lvl="1" algn="l" rtl="0" eaLnBrk="1" hangingPunct="1"/>
            <a:r>
              <a:rPr lang="en-US" altLang="ar-IQ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</a:rPr>
              <a:t>Fecal-oral</a:t>
            </a:r>
          </a:p>
          <a:p>
            <a:pPr lvl="1" algn="l" rtl="0" eaLnBrk="1" hangingPunct="1"/>
            <a:r>
              <a:rPr lang="en-US" altLang="en-US" sz="2000" b="1" dirty="0">
                <a:solidFill>
                  <a:schemeClr val="tx1"/>
                </a:solidFill>
              </a:rPr>
              <a:t>Aerosol</a:t>
            </a:r>
          </a:p>
          <a:p>
            <a:pPr lvl="1" algn="l" rtl="0" eaLnBrk="1" hangingPunct="1"/>
            <a:r>
              <a:rPr lang="en-US" altLang="en-US" sz="2000" b="1" dirty="0">
                <a:solidFill>
                  <a:schemeClr val="tx1"/>
                </a:solidFill>
              </a:rPr>
              <a:t>Mechanical vectors</a:t>
            </a:r>
          </a:p>
          <a:p>
            <a:pPr lvl="1" algn="l" rtl="0" eaLnBrk="1" hangingPunct="1"/>
            <a:r>
              <a:rPr lang="en-US" altLang="en-US" sz="2000" b="1" dirty="0">
                <a:solidFill>
                  <a:schemeClr val="tx1"/>
                </a:solidFill>
              </a:rPr>
              <a:t>Migratory birds</a:t>
            </a:r>
          </a:p>
          <a:p>
            <a:pPr lvl="1" algn="l" rtl="0" eaLnBrk="1" hangingPunct="1"/>
            <a:r>
              <a:rPr lang="en-US" altLang="en-US" sz="2000" b="1" dirty="0">
                <a:solidFill>
                  <a:schemeClr val="tx1"/>
                </a:solidFill>
              </a:rPr>
              <a:t>Infected poultry, pet birds</a:t>
            </a:r>
          </a:p>
          <a:p>
            <a:pPr marL="457200" lvl="1" indent="0" algn="l" rtl="0" eaLnBrk="1" hangingPunct="1">
              <a:buNone/>
            </a:pPr>
            <a:r>
              <a:rPr kumimoji="0" lang="en-US" altLang="ar-IQ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kumimoji="0" lang="en-US" altLang="ar-IQ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Incubation period</a:t>
            </a:r>
            <a:br>
              <a:rPr kumimoji="0" lang="en-US" altLang="ar-IQ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en-US" altLang="ar-IQ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Poultry: 1-7 days</a:t>
            </a:r>
            <a:endParaRPr lang="en-US" altLang="en-US" sz="1200" b="1" dirty="0">
              <a:solidFill>
                <a:schemeClr val="tx1"/>
              </a:solidFill>
            </a:endParaRPr>
          </a:p>
          <a:p>
            <a:pPr algn="l" rtl="0">
              <a:lnSpc>
                <a:spcPct val="200000"/>
              </a:lnSpc>
              <a:buFontTx/>
              <a:buChar char="-"/>
            </a:pPr>
            <a:endParaRPr lang="en-US" altLang="ar-IQ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372AE40-4543-4B1C-8E77-189FC595BC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altLang="ar-IQ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Sudden Death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15363" name="Picture 4" descr=" Death.jpg                                                      00147AA3Laura                          B8A8EFD6:">
            <a:extLst>
              <a:ext uri="{FF2B5EF4-FFF2-40B4-BE49-F238E27FC236}">
                <a16:creationId xmlns:a16="http://schemas.microsoft.com/office/drawing/2014/main" id="{84C899B4-B557-46B6-B761-50C542D2B7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2650" y="1600201"/>
            <a:ext cx="5348288" cy="44989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4882D86-A9F0-4613-9094-4300BE60C3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ar-IQ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High Mortality 90-100%</a:t>
            </a:r>
            <a:b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7" name="Picture 4" descr="&#10;Epidemmic.jpg                                                  00147AA3Laura                          B8A8EFD6:">
            <a:extLst>
              <a:ext uri="{FF2B5EF4-FFF2-40B4-BE49-F238E27FC236}">
                <a16:creationId xmlns:a16="http://schemas.microsoft.com/office/drawing/2014/main" id="{FF1CEA48-2F22-4C66-B63A-C5965D62B9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9086" y="552902"/>
            <a:ext cx="4982935" cy="575219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38045598-74E3-47BE-9008-36C2AF179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524" y="5794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ar-IQ" altLang="ar-IQ" b="1" u="sng">
              <a:latin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4448F81-769C-4100-B85E-6D63E3288015}"/>
              </a:ext>
            </a:extLst>
          </p:cNvPr>
          <p:cNvSpPr txBox="1">
            <a:spLocks/>
          </p:cNvSpPr>
          <p:nvPr/>
        </p:nvSpPr>
        <p:spPr bwMode="auto">
          <a:xfrm>
            <a:off x="1554130" y="227642"/>
            <a:ext cx="908373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ar-IQ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Combs and wattle swollen, cyanotic 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8" name="Picture 2" descr="Suarez-2">
            <a:extLst>
              <a:ext uri="{FF2B5EF4-FFF2-40B4-BE49-F238E27FC236}">
                <a16:creationId xmlns:a16="http://schemas.microsoft.com/office/drawing/2014/main" id="{69D7C91F-27A1-42ED-BB78-4173D7D6C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2" y="1843879"/>
            <a:ext cx="6401127" cy="432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vian Influenza: Chicken, head. The comb and wattles are congested and markedly edematous.">
            <a:extLst>
              <a:ext uri="{FF2B5EF4-FFF2-40B4-BE49-F238E27FC236}">
                <a16:creationId xmlns:a16="http://schemas.microsoft.com/office/drawing/2014/main" id="{C3EDFD82-869E-448D-B7E6-13B89BA7A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322" y="1821542"/>
            <a:ext cx="4671046" cy="4297362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edema">
            <a:extLst>
              <a:ext uri="{FF2B5EF4-FFF2-40B4-BE49-F238E27FC236}">
                <a16:creationId xmlns:a16="http://schemas.microsoft.com/office/drawing/2014/main" id="{05F79CF8-EB52-473B-8F2E-1AD1F60E3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07" y="1577475"/>
            <a:ext cx="9069410" cy="4489496"/>
          </a:xfrm>
          <a:prstGeom prst="rect">
            <a:avLst/>
          </a:prstGeom>
          <a:noFill/>
          <a:ln w="28575" algn="ctr">
            <a:solidFill>
              <a:srgbClr val="E4B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B30E48F-D650-4DD2-A4A9-C8F4796E555A}"/>
              </a:ext>
            </a:extLst>
          </p:cNvPr>
          <p:cNvSpPr txBox="1"/>
          <p:nvPr/>
        </p:nvSpPr>
        <p:spPr>
          <a:xfrm>
            <a:off x="2246940" y="791029"/>
            <a:ext cx="7053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ar-IQ" sz="3200" b="1" dirty="0">
                <a:latin typeface="Cambria" panose="02040503050406030204" pitchFamily="18" charset="0"/>
                <a:ea typeface="Cambria" panose="02040503050406030204" pitchFamily="18" charset="0"/>
              </a:rPr>
              <a:t>Combs and wattle swollen, cyanotic </a:t>
            </a:r>
            <a:endParaRPr kumimoji="0" lang="en-US" altLang="en-US" sz="6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87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65D3AF4-92B5-49D2-A4F9-0C745486A2C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ar-IQ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Hemorrhages or cyanosis of legs</a:t>
            </a:r>
            <a:br>
              <a:rPr kumimoji="0" lang="en-US" altLang="en-US" sz="8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459" name="Picture 4" descr="&#10;Hyperemia.jpg                                                  00147AA3Laura                          B8A8EFD6:">
            <a:extLst>
              <a:ext uri="{FF2B5EF4-FFF2-40B4-BE49-F238E27FC236}">
                <a16:creationId xmlns:a16="http://schemas.microsoft.com/office/drawing/2014/main" id="{DF267857-4CFF-4BC2-9025-BF9A21F697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4514" y="1658258"/>
            <a:ext cx="4724400" cy="4498975"/>
          </a:xfr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72BFA45-CDF8-4BC5-AA14-5DA6DFC67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88" y="1738185"/>
            <a:ext cx="4969940" cy="4419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563248" y="503377"/>
            <a:ext cx="3479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</a:rPr>
              <a:t>Viral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Diseases</a:t>
            </a:r>
            <a:endParaRPr lang="ar-IQ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33079" y="1299983"/>
            <a:ext cx="4067652" cy="52322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Newcastle Disease (ND)</a:t>
            </a:r>
            <a:endParaRPr lang="ar-IQ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BD6A7-4660-4C75-8212-A34AB7B71A29}"/>
              </a:ext>
            </a:extLst>
          </p:cNvPr>
          <p:cNvSpPr txBox="1"/>
          <p:nvPr/>
        </p:nvSpPr>
        <p:spPr>
          <a:xfrm>
            <a:off x="1109710" y="1967413"/>
            <a:ext cx="8842158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 the most common, the most widely prevalent, and economically the most important viral disease of poultry in our country.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Caused by Avian paramyxovirus type 1 (APMV1)</a:t>
            </a:r>
            <a:endParaRPr lang="ar-IQ" sz="2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Virus spreads through the air and the Infection occurs mainly through inhalation or ingestion.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The virus survives for several months. </a:t>
            </a:r>
            <a:endParaRPr lang="ar-IQ" sz="2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ar-IQ" sz="2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ar-IQ" sz="24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57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701C551-28BB-4271-89C8-5F99A61ECCA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48343" y="783878"/>
            <a:ext cx="4238171" cy="140053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Hemorrhage in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Proventriculus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29EDA8-892D-4F21-AAD5-F0A8198E4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FA4A46-32E3-4A5A-88DE-EDB78527C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161" y="2052918"/>
            <a:ext cx="5900692" cy="41858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>
            <a:extLst>
              <a:ext uri="{FF2B5EF4-FFF2-40B4-BE49-F238E27FC236}">
                <a16:creationId xmlns:a16="http://schemas.microsoft.com/office/drawing/2014/main" id="{18176E75-739B-436B-B62A-D82F34E6E01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Hemorrhage in Trachea</a:t>
            </a:r>
          </a:p>
        </p:txBody>
      </p:sp>
      <p:pic>
        <p:nvPicPr>
          <p:cNvPr id="25603" name="Picture 1028" descr="Trachea.jpg                                                    00147AA3Laura                          B8A8EFD6:">
            <a:extLst>
              <a:ext uri="{FF2B5EF4-FFF2-40B4-BE49-F238E27FC236}">
                <a16:creationId xmlns:a16="http://schemas.microsoft.com/office/drawing/2014/main" id="{621244B3-747C-4706-B78D-F033ABFE19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35444"/>
            <a:ext cx="5156654" cy="618711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>
            <a:extLst>
              <a:ext uri="{FF2B5EF4-FFF2-40B4-BE49-F238E27FC236}">
                <a16:creationId xmlns:a16="http://schemas.microsoft.com/office/drawing/2014/main" id="{6D785BBB-98E1-4282-A07D-0F14BCE5C0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77334" y="609600"/>
            <a:ext cx="2775253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Hemorrhage in Lung</a:t>
            </a:r>
          </a:p>
        </p:txBody>
      </p:sp>
      <p:pic>
        <p:nvPicPr>
          <p:cNvPr id="26627" name="Picture 1028" descr="Lung.jpg                                                       00147AA3Laura                          B8A8EFD6:">
            <a:extLst>
              <a:ext uri="{FF2B5EF4-FFF2-40B4-BE49-F238E27FC236}">
                <a16:creationId xmlns:a16="http://schemas.microsoft.com/office/drawing/2014/main" id="{BD291D43-E7F4-47B3-B449-4A7A9754FA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8319" y="492199"/>
            <a:ext cx="7407569" cy="537594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>
            <a:extLst>
              <a:ext uri="{FF2B5EF4-FFF2-40B4-BE49-F238E27FC236}">
                <a16:creationId xmlns:a16="http://schemas.microsoft.com/office/drawing/2014/main" id="{9F530EF2-3C39-42BA-9496-E5EBB07669B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77334" y="609600"/>
            <a:ext cx="2998021" cy="1320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Hemorrhage in Viscera</a:t>
            </a:r>
          </a:p>
        </p:txBody>
      </p:sp>
      <p:pic>
        <p:nvPicPr>
          <p:cNvPr id="27651" name="Picture 1028" descr="Viscera.jpg                                                    00147AA3Laura                          B8A8EFD6:">
            <a:extLst>
              <a:ext uri="{FF2B5EF4-FFF2-40B4-BE49-F238E27FC236}">
                <a16:creationId xmlns:a16="http://schemas.microsoft.com/office/drawing/2014/main" id="{89C56712-FEC9-477D-9CB3-7769DB8ECD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4357" y="470475"/>
            <a:ext cx="6361868" cy="510173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>
            <a:extLst>
              <a:ext uri="{FF2B5EF4-FFF2-40B4-BE49-F238E27FC236}">
                <a16:creationId xmlns:a16="http://schemas.microsoft.com/office/drawing/2014/main" id="{38045598-74E3-47BE-9008-36C2AF179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524" y="5794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ar-IQ" altLang="ar-IQ" b="1" u="sng">
              <a:latin typeface="Times New Roman" panose="02020603050405020304" pitchFamily="18" charset="0"/>
            </a:endParaRP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9C9D4E4D-CB8C-4C27-83AA-F3AE75D5DC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1" y="452718"/>
            <a:ext cx="6074003" cy="801316"/>
          </a:xfr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r>
              <a:rPr lang="en-US" altLang="ar-IQ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Differential Diagnosis</a:t>
            </a:r>
            <a:br>
              <a:rPr lang="en-US" altLang="ar-IQ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altLang="ar-IQ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altLang="ar-IQ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448C2-7CFE-44CE-9DBF-A6516E75A3AD}"/>
              </a:ext>
            </a:extLst>
          </p:cNvPr>
          <p:cNvSpPr txBox="1"/>
          <p:nvPr/>
        </p:nvSpPr>
        <p:spPr>
          <a:xfrm>
            <a:off x="790113" y="1904551"/>
            <a:ext cx="8358325" cy="3053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  <a:buFontTx/>
              <a:buChar char="-"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Virulent Newcastle disease</a:t>
            </a:r>
          </a:p>
          <a:p>
            <a:pPr algn="l" rtl="0">
              <a:lnSpc>
                <a:spcPct val="120000"/>
              </a:lnSpc>
              <a:buFontTx/>
              <a:buChar char="-"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Avian </a:t>
            </a:r>
            <a:r>
              <a:rPr lang="en-US" altLang="ar-IQ" sz="1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pneumovirus</a:t>
            </a:r>
            <a:endParaRPr lang="en-US" altLang="ar-IQ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 rtl="0">
              <a:lnSpc>
                <a:spcPct val="120000"/>
              </a:lnSpc>
              <a:buFontTx/>
              <a:buChar char="-"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Infectious laryngotracheitis</a:t>
            </a:r>
          </a:p>
          <a:p>
            <a:pPr algn="l" rtl="0">
              <a:lnSpc>
                <a:spcPct val="120000"/>
              </a:lnSpc>
              <a:buFontTx/>
              <a:buChar char="-"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Infectious bronchitis</a:t>
            </a:r>
          </a:p>
          <a:p>
            <a:pPr algn="l" rtl="0">
              <a:lnSpc>
                <a:spcPct val="120000"/>
              </a:lnSpc>
              <a:buFontTx/>
              <a:buChar char="-"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Chlamydia</a:t>
            </a:r>
          </a:p>
          <a:p>
            <a:pPr algn="l" rtl="0">
              <a:lnSpc>
                <a:spcPct val="120000"/>
              </a:lnSpc>
              <a:buFontTx/>
              <a:buChar char="-"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Mycoplasma</a:t>
            </a:r>
          </a:p>
          <a:p>
            <a:pPr algn="l" rtl="0">
              <a:lnSpc>
                <a:spcPct val="120000"/>
              </a:lnSpc>
              <a:buFontTx/>
              <a:buChar char="-"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Acute bacterial diseases</a:t>
            </a:r>
          </a:p>
          <a:p>
            <a:pPr algn="l" rtl="0">
              <a:lnSpc>
                <a:spcPct val="120000"/>
              </a:lnSpc>
              <a:buFontTx/>
              <a:buChar char="-"/>
            </a:pPr>
            <a:r>
              <a:rPr lang="en-US" altLang="ar-IQ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Fowl cholera, E. coli infection</a:t>
            </a:r>
          </a:p>
          <a:p>
            <a:pPr algn="l" rtl="0">
              <a:lnSpc>
                <a:spcPct val="120000"/>
              </a:lnSpc>
              <a:buFontTx/>
              <a:buChar char="-"/>
            </a:pPr>
            <a:endParaRPr lang="en-US" altLang="ar-IQ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57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01783" y="607651"/>
            <a:ext cx="2486706" cy="523220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(Forms of ND)</a:t>
            </a:r>
            <a:endParaRPr lang="ar-IQ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12345F-4729-4EA1-AD02-A00DEB85ED8D}"/>
              </a:ext>
            </a:extLst>
          </p:cNvPr>
          <p:cNvSpPr txBox="1"/>
          <p:nvPr/>
        </p:nvSpPr>
        <p:spPr>
          <a:xfrm>
            <a:off x="1269507" y="1439648"/>
            <a:ext cx="7872273" cy="3983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1 -Doyle’s , Asiatic form  (Digestive form ,Viscerotropic)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2- Essex’s form (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pneumoViscerotropic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form ).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3- Beach’s form (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pneumoNeurotropic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4-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Beaudett’s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form (Respiratory form ).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5-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Hitchner’s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form </a:t>
            </a:r>
          </a:p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6- Asymptomatic form </a:t>
            </a:r>
          </a:p>
          <a:p>
            <a:pPr marL="742950" indent="-742950">
              <a:lnSpc>
                <a:spcPct val="250000"/>
              </a:lnSpc>
              <a:buAutoNum type="arabicPeriod"/>
            </a:pPr>
            <a:endParaRPr lang="ar-IQ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1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7640568" y="5774231"/>
            <a:ext cx="4222319" cy="9233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Birds appear depressed and lethargic with ruffled feathers and torticollis.</a:t>
            </a:r>
            <a:endParaRPr lang="ar-IQ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871621"/>
            <a:ext cx="5354884" cy="3061187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562346" y="4549374"/>
            <a:ext cx="1733167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Misshapen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eggs</a:t>
            </a:r>
            <a:endParaRPr lang="ar-IQ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Newcastle Disease in poultry - Laying Hens">
            <a:extLst>
              <a:ext uri="{FF2B5EF4-FFF2-40B4-BE49-F238E27FC236}">
                <a16:creationId xmlns:a16="http://schemas.microsoft.com/office/drawing/2014/main" id="{BCF1A529-44CC-446A-BAA1-46476C4EE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582" y="345249"/>
            <a:ext cx="3305066" cy="24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castle Disease - Poultry Hub Australia">
            <a:extLst>
              <a:ext uri="{FF2B5EF4-FFF2-40B4-BE49-F238E27FC236}">
                <a16:creationId xmlns:a16="http://schemas.microsoft.com/office/drawing/2014/main" id="{609189D5-4303-41D6-9797-06E2793B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03" y="3059740"/>
            <a:ext cx="3373884" cy="249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67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865" y="1365270"/>
            <a:ext cx="7249562" cy="348105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283132" y="5101585"/>
            <a:ext cx="5364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u="none" strike="noStrike" dirty="0">
                <a:effectLst/>
                <a:latin typeface="Roboto" panose="020B0604020202020204" pitchFamily="2" charset="0"/>
              </a:rPr>
              <a:t>petechial</a:t>
            </a:r>
            <a:r>
              <a:rPr lang="en-US" sz="2000" b="0" i="0" u="none" strike="noStrike" dirty="0">
                <a:effectLst/>
                <a:latin typeface="Roboto" panose="020B0604020202020204" pitchFamily="2" charset="0"/>
              </a:rPr>
              <a:t> 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Hemorrhage on the tips of glands in the proventriculus</a:t>
            </a:r>
            <a:endParaRPr lang="ar-IQ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سهم إلى اليمين 3"/>
          <p:cNvSpPr/>
          <p:nvPr/>
        </p:nvSpPr>
        <p:spPr>
          <a:xfrm rot="19493111">
            <a:off x="2757710" y="3574940"/>
            <a:ext cx="868124" cy="461384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146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43" y="489614"/>
            <a:ext cx="4803891" cy="4922683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84428" y="5324246"/>
            <a:ext cx="106931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hemorrhage of Peyer’s patches </a:t>
            </a:r>
          </a:p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(typical of the virulent form of ND)</a:t>
            </a:r>
            <a:endParaRPr lang="ar-IQ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49872" t="295" r="27469" b="-295"/>
          <a:stretch/>
        </p:blipFill>
        <p:spPr>
          <a:xfrm>
            <a:off x="8334104" y="744497"/>
            <a:ext cx="1528355" cy="4432969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9549775" y="3806037"/>
            <a:ext cx="1980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(Peyer’s patches</a:t>
            </a:r>
            <a:r>
              <a:rPr lang="en-US" sz="1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ar-IQ" sz="1400" dirty="0">
              <a:solidFill>
                <a:schemeClr val="bg1"/>
              </a:solidFill>
            </a:endParaRPr>
          </a:p>
        </p:txBody>
      </p:sp>
      <p:sp>
        <p:nvSpPr>
          <p:cNvPr id="11" name="سهم إلى اليمين 10"/>
          <p:cNvSpPr/>
          <p:nvPr/>
        </p:nvSpPr>
        <p:spPr>
          <a:xfrm rot="19978240">
            <a:off x="4440175" y="3298220"/>
            <a:ext cx="713568" cy="35417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69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86" y="769310"/>
            <a:ext cx="11414627" cy="382751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528760" y="5503915"/>
            <a:ext cx="8775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hemorrhage of the cecal tonsils</a:t>
            </a:r>
            <a:endParaRPr lang="ar-IQ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7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26141" t="-2326" r="28720" b="-136"/>
          <a:stretch/>
        </p:blipFill>
        <p:spPr>
          <a:xfrm rot="16200000">
            <a:off x="3583536" y="-1185051"/>
            <a:ext cx="4763671" cy="713377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413691" y="4763672"/>
            <a:ext cx="9731829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* hemorrhage in Peyer’s patches(white arrow),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hemorrhages in the proventriculus (black arrow)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typical of the virulent form of ND</a:t>
            </a:r>
            <a:endParaRPr lang="ar-IQ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9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FF2C42A6-EDB8-4E18-9F4B-2D4A519C5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861" y="8572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ar-IQ" altLang="ar-IQ" b="1" u="sng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24333A15-3A57-484C-8E28-F9D340D3F10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46111" y="452718"/>
            <a:ext cx="6081260" cy="918882"/>
          </a:xfrm>
          <a:ln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n-US" altLang="ar-IQ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Differential Diagnosis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76A8D-7B9F-4E44-811C-AFC1E55F3F6D}"/>
              </a:ext>
            </a:extLst>
          </p:cNvPr>
          <p:cNvSpPr txBox="1"/>
          <p:nvPr/>
        </p:nvSpPr>
        <p:spPr>
          <a:xfrm>
            <a:off x="646111" y="2554056"/>
            <a:ext cx="8502327" cy="2533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altLang="ar-IQ" sz="1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Infectious bronchitis - respiratory</a:t>
            </a:r>
          </a:p>
          <a:p>
            <a:pPr algn="l" rtl="0">
              <a:lnSpc>
                <a:spcPct val="150000"/>
              </a:lnSpc>
            </a:pPr>
            <a:r>
              <a:rPr lang="en-US" altLang="ar-IQ" sz="1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Laryngotracheitis - respiratory</a:t>
            </a:r>
          </a:p>
          <a:p>
            <a:pPr algn="l" rtl="0">
              <a:lnSpc>
                <a:spcPct val="150000"/>
              </a:lnSpc>
            </a:pPr>
            <a:r>
              <a:rPr lang="en-US" altLang="ar-IQ" sz="1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Avian encephalomyelitis - neurological</a:t>
            </a:r>
          </a:p>
          <a:p>
            <a:pPr algn="l" rtl="0">
              <a:lnSpc>
                <a:spcPct val="150000"/>
              </a:lnSpc>
            </a:pPr>
            <a:r>
              <a:rPr lang="en-US" altLang="ar-IQ" sz="1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Vitamin E &amp; selenium deficiency - neurological</a:t>
            </a:r>
          </a:p>
          <a:p>
            <a:pPr algn="l" rtl="0">
              <a:lnSpc>
                <a:spcPct val="150000"/>
              </a:lnSpc>
            </a:pPr>
            <a:r>
              <a:rPr lang="en-US" altLang="ar-IQ" sz="1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Mycotic encephalitis - neurological</a:t>
            </a:r>
          </a:p>
          <a:p>
            <a:pPr algn="l" rtl="0">
              <a:lnSpc>
                <a:spcPct val="150000"/>
              </a:lnSpc>
            </a:pPr>
            <a:r>
              <a:rPr lang="en-US" altLang="ar-IQ" sz="1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Avian influenza - variable pathogenicity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5725</TotalTime>
  <Words>420</Words>
  <Application>Microsoft Office PowerPoint</Application>
  <PresentationFormat>Widescreen</PresentationFormat>
  <Paragraphs>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</vt:lpstr>
      <vt:lpstr>Roboto</vt:lpstr>
      <vt:lpstr>Times New Roman</vt:lpstr>
      <vt:lpstr>Trebuchet MS</vt:lpstr>
      <vt:lpstr>Verdana</vt:lpstr>
      <vt:lpstr>Wingdings 3</vt:lpstr>
      <vt:lpstr>Facet</vt:lpstr>
      <vt:lpstr>poultry diseases  fourth stage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Differential Diagnosis</vt:lpstr>
      <vt:lpstr>PowerPoint Presentation</vt:lpstr>
      <vt:lpstr>Avian Influenza </vt:lpstr>
      <vt:lpstr>Avian Influenza  classified into two categories</vt:lpstr>
      <vt:lpstr>Etiology</vt:lpstr>
      <vt:lpstr>Avian influenza virus </vt:lpstr>
      <vt:lpstr>Sudden Death</vt:lpstr>
      <vt:lpstr>High Mortality 90-100% </vt:lpstr>
      <vt:lpstr>PowerPoint Presentation</vt:lpstr>
      <vt:lpstr>PowerPoint Presentation</vt:lpstr>
      <vt:lpstr>Hemorrhages or cyanosis of legs </vt:lpstr>
      <vt:lpstr>Hemorrhage in  Proventriculus</vt:lpstr>
      <vt:lpstr>Hemorrhage in Trachea</vt:lpstr>
      <vt:lpstr>Hemorrhage in Lung</vt:lpstr>
      <vt:lpstr>Hemorrhage in Viscera</vt:lpstr>
      <vt:lpstr>Differential Diagnosis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mohammed  taher</dc:creator>
  <cp:lastModifiedBy>NARUTO</cp:lastModifiedBy>
  <cp:revision>53</cp:revision>
  <dcterms:created xsi:type="dcterms:W3CDTF">2020-04-27T01:49:04Z</dcterms:created>
  <dcterms:modified xsi:type="dcterms:W3CDTF">2024-03-11T19:44:55Z</dcterms:modified>
</cp:coreProperties>
</file>